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372" r:id="rId3"/>
    <p:sldId id="361" r:id="rId4"/>
    <p:sldId id="358" r:id="rId5"/>
    <p:sldId id="373" r:id="rId6"/>
    <p:sldId id="374" r:id="rId7"/>
    <p:sldId id="377" r:id="rId8"/>
    <p:sldId id="376" r:id="rId9"/>
    <p:sldId id="375" r:id="rId10"/>
    <p:sldId id="347" r:id="rId11"/>
    <p:sldId id="356" r:id="rId12"/>
    <p:sldId id="378" r:id="rId13"/>
    <p:sldId id="364" r:id="rId14"/>
    <p:sldId id="370" r:id="rId15"/>
    <p:sldId id="357" r:id="rId16"/>
    <p:sldId id="371" r:id="rId17"/>
    <p:sldId id="369" r:id="rId18"/>
    <p:sldId id="339" r:id="rId19"/>
    <p:sldId id="333"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283A"/>
    <a:srgbClr val="FBF4D8"/>
    <a:srgbClr val="D4CEBA"/>
    <a:srgbClr val="4F384D"/>
    <a:srgbClr val="6ECED3"/>
    <a:srgbClr val="64BCC1"/>
    <a:srgbClr val="F149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19" autoAdjust="0"/>
    <p:restoredTop sz="95496" autoAdjust="0"/>
  </p:normalViewPr>
  <p:slideViewPr>
    <p:cSldViewPr snapToGrid="0" snapToObjects="1">
      <p:cViewPr>
        <p:scale>
          <a:sx n="76" d="100"/>
          <a:sy n="76" d="100"/>
        </p:scale>
        <p:origin x="1488" y="119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5"/>
          <p:cNvSpPr>
            <a:spLocks noGrp="1"/>
          </p:cNvSpPr>
          <p:nvPr>
            <p:ph type="body" sz="quarter" idx="11" hasCustomPrompt="1"/>
          </p:nvPr>
        </p:nvSpPr>
        <p:spPr>
          <a:xfrm>
            <a:off x="4029482" y="2781301"/>
            <a:ext cx="1078183" cy="363537"/>
          </a:xfrm>
        </p:spPr>
        <p:txBody>
          <a:bodyPr>
            <a:noAutofit/>
          </a:bodyPr>
          <a:lstStyle>
            <a:lvl1pPr>
              <a:defRPr sz="11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4029482" y="2781301"/>
            <a:ext cx="1078183" cy="363537"/>
          </a:xfrm>
        </p:spPr>
        <p:txBody>
          <a:bodyPr>
            <a:noAutofit/>
          </a:bodyPr>
          <a:lstStyle>
            <a:lvl1pPr>
              <a:defRPr sz="1100"/>
            </a:lvl1pPr>
          </a:lstStyle>
          <a:p>
            <a:pPr lvl="0"/>
            <a:r>
              <a:rPr lang="en-US" dirty="0"/>
              <a:t>Add Your Subtitle</a:t>
            </a:r>
          </a:p>
        </p:txBody>
      </p:sp>
      <p:sp>
        <p:nvSpPr>
          <p:cNvPr id="5" name="Title 1"/>
          <p:cNvSpPr>
            <a:spLocks noGrp="1"/>
          </p:cNvSpPr>
          <p:nvPr>
            <p:ph type="title" hasCustomPrompt="1"/>
          </p:nvPr>
        </p:nvSpPr>
        <p:spPr>
          <a:xfrm>
            <a:off x="2521853" y="1178529"/>
            <a:ext cx="4157402" cy="1461740"/>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2" y="1623391"/>
            <a:ext cx="8206339" cy="315815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2" y="1623391"/>
            <a:ext cx="8206339" cy="315815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2" y="1623391"/>
            <a:ext cx="8206339" cy="315815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5" name="Title 1"/>
          <p:cNvSpPr>
            <a:spLocks noGrp="1"/>
          </p:cNvSpPr>
          <p:nvPr>
            <p:ph type="title" hasCustomPrompt="1"/>
          </p:nvPr>
        </p:nvSpPr>
        <p:spPr>
          <a:xfrm>
            <a:off x="3792145" y="767414"/>
            <a:ext cx="1571359" cy="539017"/>
          </a:xfrm>
        </p:spPr>
        <p:txBody>
          <a:bodyPr>
            <a:noAutofit/>
          </a:bodyPr>
          <a:lstStyle>
            <a:lvl1pPr>
              <a:defRPr sz="18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47720" y="529881"/>
            <a:ext cx="8239079" cy="4083738"/>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4/30/2017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xStyles>
    <p:titleStyle>
      <a:lvl1pPr algn="ctr" defTabSz="914400" rtl="0" eaLnBrk="1" latinLnBrk="0" hangingPunct="1">
        <a:spcBef>
          <a:spcPct val="0"/>
        </a:spcBef>
        <a:buNone/>
        <a:defRPr sz="4400" kern="1200">
          <a:solidFill>
            <a:srgbClr val="4F384D"/>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rgbClr val="D4CEBA"/>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D4CEBA"/>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D4CEBA"/>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D4CEBA"/>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D4CEB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solidFill>
                <a:srgbClr val="4F384D"/>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769843" y="3127374"/>
            <a:ext cx="3597460" cy="584775"/>
          </a:xfrm>
          <a:prstGeom prst="rect">
            <a:avLst/>
          </a:prstGeom>
        </p:spPr>
        <p:txBody>
          <a:bodyPr wrap="none">
            <a:spAutoFit/>
          </a:bodyPr>
          <a:lstStyle/>
          <a:p>
            <a:r>
              <a:rPr lang="en-US" sz="3200" u="sng" dirty="0">
                <a:solidFill>
                  <a:srgbClr val="39283A"/>
                </a:solidFill>
              </a:rPr>
              <a:t>Beware</a:t>
            </a:r>
            <a:r>
              <a:rPr lang="en-US" sz="3200" dirty="0">
                <a:solidFill>
                  <a:srgbClr val="39283A"/>
                </a:solidFill>
              </a:rPr>
              <a:t> Bitterness!</a:t>
            </a:r>
          </a:p>
        </p:txBody>
      </p:sp>
    </p:spTree>
    <p:extLst>
      <p:ext uri="{BB962C8B-B14F-4D97-AF65-F5344CB8AC3E}">
        <p14:creationId xmlns:p14="http://schemas.microsoft.com/office/powerpoint/2010/main" val="328404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604007"/>
            <a:ext cx="5609758" cy="4390616"/>
          </a:xfrm>
        </p:spPr>
        <p:txBody>
          <a:bodyPr>
            <a:normAutofit/>
          </a:bodyPr>
          <a:lstStyle/>
          <a:p>
            <a:pPr algn="l"/>
            <a:r>
              <a:rPr lang="en-US" dirty="0">
                <a:latin typeface="Myriad Pro" panose="020B0503030403020204" pitchFamily="34" charset="0"/>
              </a:rPr>
              <a:t>A </a:t>
            </a:r>
            <a:r>
              <a:rPr lang="en-US" u="sng" dirty="0">
                <a:latin typeface="Myriad Pro" panose="020B0503030403020204" pitchFamily="34" charset="0"/>
              </a:rPr>
              <a:t>WARNING</a:t>
            </a:r>
            <a:r>
              <a:rPr lang="en-US" dirty="0">
                <a:latin typeface="Myriad Pro" panose="020B0503030403020204" pitchFamily="34" charset="0"/>
              </a:rPr>
              <a:t> TO DILIGENCE TOWARD BITTERNESS.</a:t>
            </a:r>
          </a:p>
          <a:p>
            <a:pPr marL="457200" indent="-457200" algn="l">
              <a:buFont typeface="Wingdings" panose="05000000000000000000" pitchFamily="2" charset="2"/>
              <a:buChar char="§"/>
            </a:pPr>
            <a:r>
              <a:rPr lang="en-US" dirty="0">
                <a:latin typeface="Myriad Pro" panose="020B0503030403020204" pitchFamily="34" charset="0"/>
              </a:rPr>
              <a:t>Notice bitterness is a “root” – it’s </a:t>
            </a:r>
            <a:r>
              <a:rPr lang="en-US" u="sng" dirty="0">
                <a:latin typeface="Myriad Pro" panose="020B0503030403020204" pitchFamily="34" charset="0"/>
              </a:rPr>
              <a:t>hidden</a:t>
            </a:r>
            <a:r>
              <a:rPr lang="en-US" dirty="0">
                <a:latin typeface="Myriad Pro" panose="020B0503030403020204" pitchFamily="34" charset="0"/>
              </a:rPr>
              <a:t>. </a:t>
            </a:r>
          </a:p>
          <a:p>
            <a:pPr marL="457200" indent="-457200" algn="l">
              <a:buFont typeface="Wingdings" panose="05000000000000000000" pitchFamily="2" charset="2"/>
              <a:buChar char="§"/>
            </a:pPr>
            <a:r>
              <a:rPr lang="en-US" dirty="0">
                <a:latin typeface="Myriad Pro" panose="020B0503030403020204" pitchFamily="34" charset="0"/>
              </a:rPr>
              <a:t>Bitterness is a great </a:t>
            </a:r>
            <a:r>
              <a:rPr lang="en-US" u="sng" dirty="0">
                <a:latin typeface="Myriad Pro" panose="020B0503030403020204" pitchFamily="34" charset="0"/>
              </a:rPr>
              <a:t>sin</a:t>
            </a:r>
            <a:r>
              <a:rPr lang="en-US" dirty="0">
                <a:latin typeface="Myriad Pro" panose="020B0503030403020204" pitchFamily="34" charset="0"/>
              </a:rPr>
              <a:t>. </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5" name="Picture 4"/>
          <p:cNvPicPr>
            <a:picLocks noChangeAspect="1"/>
          </p:cNvPicPr>
          <p:nvPr/>
        </p:nvPicPr>
        <p:blipFill>
          <a:blip r:embed="rId2"/>
          <a:stretch>
            <a:fillRect/>
          </a:stretch>
        </p:blipFill>
        <p:spPr>
          <a:xfrm>
            <a:off x="5849049" y="1419837"/>
            <a:ext cx="27813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8509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18836"/>
            <a:ext cx="8281241" cy="4524664"/>
          </a:xfrm>
        </p:spPr>
        <p:txBody>
          <a:bodyPr>
            <a:normAutofit fontScale="92500" lnSpcReduction="20000"/>
          </a:bodyPr>
          <a:lstStyle/>
          <a:p>
            <a:pPr marL="227013" indent="-227013" algn="l">
              <a:buFont typeface="Arial" panose="020B0604020202020204" pitchFamily="34" charset="0"/>
              <a:buChar char="•"/>
            </a:pPr>
            <a:r>
              <a:rPr lang="en-US" dirty="0">
                <a:latin typeface="Calibri" panose="020F0502020204030204" pitchFamily="34" charset="0"/>
              </a:rPr>
              <a:t>2 Cor 4:8-18 We are troubled on every side, yet not distressed; we are perplexed, but not in despair; 9  Persecuted, but not forsaken; cast down, but not destroyed; 10  Always bearing about in the body the dying of the Lord Jesus, that the life also of Jesus might be made manifest in our body. 11  For we which live are </a:t>
            </a:r>
            <a:r>
              <a:rPr lang="en-US" dirty="0" err="1">
                <a:latin typeface="Calibri" panose="020F0502020204030204" pitchFamily="34" charset="0"/>
              </a:rPr>
              <a:t>alway</a:t>
            </a:r>
            <a:r>
              <a:rPr lang="en-US" dirty="0">
                <a:latin typeface="Calibri" panose="020F0502020204030204" pitchFamily="34" charset="0"/>
              </a:rPr>
              <a:t> delivered unto death for Jesus' sake, that the life also of Jesus might be made manifest in our mortal flesh. 12  So then death </a:t>
            </a:r>
            <a:r>
              <a:rPr lang="en-US" dirty="0" err="1">
                <a:latin typeface="Calibri" panose="020F0502020204030204" pitchFamily="34" charset="0"/>
              </a:rPr>
              <a:t>worketh</a:t>
            </a:r>
            <a:r>
              <a:rPr lang="en-US" dirty="0">
                <a:latin typeface="Calibri" panose="020F0502020204030204" pitchFamily="34" charset="0"/>
              </a:rPr>
              <a:t> in us, but life in you. 13   We having the same spirit of faith, according as it is written, I believed, and therefore have I spoken; we also believe, and therefore speak; </a:t>
            </a:r>
          </a:p>
        </p:txBody>
      </p:sp>
    </p:spTree>
    <p:extLst>
      <p:ext uri="{BB962C8B-B14F-4D97-AF65-F5344CB8AC3E}">
        <p14:creationId xmlns:p14="http://schemas.microsoft.com/office/powerpoint/2010/main" val="19898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18836"/>
            <a:ext cx="8281241" cy="4524664"/>
          </a:xfrm>
        </p:spPr>
        <p:txBody>
          <a:bodyPr>
            <a:normAutofit fontScale="85000" lnSpcReduction="10000"/>
          </a:bodyPr>
          <a:lstStyle/>
          <a:p>
            <a:pPr marL="227013" indent="-227013" algn="l">
              <a:buFont typeface="Arial" panose="020B0604020202020204" pitchFamily="34" charset="0"/>
              <a:buChar char="•"/>
            </a:pPr>
            <a:r>
              <a:rPr lang="en-US" dirty="0">
                <a:latin typeface="Calibri" panose="020F0502020204030204" pitchFamily="34" charset="0"/>
              </a:rPr>
              <a:t>14  Knowing that he which raised up the Lord Jesus shall raise up us also by Jesus, and shall present us with you. 15  For all things are for your sakes, that the abundant grace might through the thanksgiving of many redound to the glory of God. 16  For which cause we faint not; but though our outward man perish, yet the inward man is renewed day by day. 17  For our light affliction, which is but for a moment, </a:t>
            </a:r>
            <a:r>
              <a:rPr lang="en-US" dirty="0" err="1">
                <a:latin typeface="Calibri" panose="020F0502020204030204" pitchFamily="34" charset="0"/>
              </a:rPr>
              <a:t>worketh</a:t>
            </a:r>
            <a:r>
              <a:rPr lang="en-US" dirty="0">
                <a:latin typeface="Calibri" panose="020F0502020204030204" pitchFamily="34" charset="0"/>
              </a:rPr>
              <a:t> for us a far more exceeding and eternal weight of glory; 18  While we look not at the things which are seen, but at the things which are not seen: for the things which are seen are temporal; but the things which are not seen are eternal.</a:t>
            </a:r>
          </a:p>
        </p:txBody>
      </p:sp>
    </p:spTree>
    <p:extLst>
      <p:ext uri="{BB962C8B-B14F-4D97-AF65-F5344CB8AC3E}">
        <p14:creationId xmlns:p14="http://schemas.microsoft.com/office/powerpoint/2010/main" val="348861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18836"/>
            <a:ext cx="8281241" cy="4524664"/>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2 Cor 12:9-10 And he said unto me, My grace is sufficient for thee: for my strength is made perfect in weakness. Most gladly therefore will I rather glory in my infirmities, that the power of Christ may rest upon me. 10  Therefore I take pleasure in infirmities, in reproaches, in necessities, in persecutions, in distresses for Christ's sake: for when I am weak, then am I strong.</a:t>
            </a:r>
          </a:p>
        </p:txBody>
      </p:sp>
    </p:spTree>
    <p:extLst>
      <p:ext uri="{BB962C8B-B14F-4D97-AF65-F5344CB8AC3E}">
        <p14:creationId xmlns:p14="http://schemas.microsoft.com/office/powerpoint/2010/main" val="247643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780968"/>
            <a:ext cx="8206339" cy="4332608"/>
          </a:xfrm>
        </p:spPr>
        <p:txBody>
          <a:bodyPr>
            <a:normAutofit/>
          </a:bodyPr>
          <a:lstStyle/>
          <a:p>
            <a:pPr algn="l"/>
            <a:endParaRPr lang="en-US" dirty="0">
              <a:latin typeface="Myriad Pro" panose="020B0503030403020204" pitchFamily="34" charset="0"/>
            </a:endParaRPr>
          </a:p>
        </p:txBody>
      </p:sp>
      <p:pic>
        <p:nvPicPr>
          <p:cNvPr id="2" name="Picture 1"/>
          <p:cNvPicPr>
            <a:picLocks noChangeAspect="1"/>
          </p:cNvPicPr>
          <p:nvPr/>
        </p:nvPicPr>
        <p:blipFill>
          <a:blip r:embed="rId2"/>
          <a:stretch>
            <a:fillRect/>
          </a:stretch>
        </p:blipFill>
        <p:spPr>
          <a:xfrm>
            <a:off x="0" y="0"/>
            <a:ext cx="9125528" cy="5143500"/>
          </a:xfrm>
          <a:prstGeom prst="rect">
            <a:avLst/>
          </a:prstGeom>
        </p:spPr>
      </p:pic>
    </p:spTree>
    <p:extLst>
      <p:ext uri="{BB962C8B-B14F-4D97-AF65-F5344CB8AC3E}">
        <p14:creationId xmlns:p14="http://schemas.microsoft.com/office/powerpoint/2010/main" val="346863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18836"/>
            <a:ext cx="8281241" cy="4524664"/>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Rom 9:10-13 And not only this; but when Rebecca also had conceived by one, even by our father Isaac; 11 (For the children being not yet born, neither having done any good or evil, that the purpose of God according to election might stand, not of works, but of him that </a:t>
            </a:r>
            <a:r>
              <a:rPr lang="en-US" dirty="0" err="1">
                <a:latin typeface="Calibri" panose="020F0502020204030204" pitchFamily="34" charset="0"/>
              </a:rPr>
              <a:t>calleth</a:t>
            </a:r>
            <a:r>
              <a:rPr lang="en-US" dirty="0">
                <a:latin typeface="Calibri" panose="020F0502020204030204" pitchFamily="34" charset="0"/>
              </a:rPr>
              <a:t>;) 12 It was said unto her, The elder shall serve the younger. 13 As it is written, Jacob have I loved, but Esau have I hated.</a:t>
            </a:r>
          </a:p>
        </p:txBody>
      </p:sp>
    </p:spTree>
    <p:extLst>
      <p:ext uri="{BB962C8B-B14F-4D97-AF65-F5344CB8AC3E}">
        <p14:creationId xmlns:p14="http://schemas.microsoft.com/office/powerpoint/2010/main" val="286871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780968"/>
            <a:ext cx="8206339" cy="4332608"/>
          </a:xfrm>
        </p:spPr>
        <p:txBody>
          <a:bodyPr>
            <a:normAutofit/>
          </a:bodyPr>
          <a:lstStyle/>
          <a:p>
            <a:pPr algn="l"/>
            <a:endParaRPr lang="en-US" dirty="0">
              <a:latin typeface="Myriad Pro" panose="020B0503030403020204" pitchFamily="34" charset="0"/>
            </a:endParaRPr>
          </a:p>
        </p:txBody>
      </p:sp>
      <p:pic>
        <p:nvPicPr>
          <p:cNvPr id="7" name="Picture 6"/>
          <p:cNvPicPr>
            <a:picLocks noChangeAspect="1"/>
          </p:cNvPicPr>
          <p:nvPr/>
        </p:nvPicPr>
        <p:blipFill>
          <a:blip r:embed="rId2"/>
          <a:stretch>
            <a:fillRect/>
          </a:stretch>
        </p:blipFill>
        <p:spPr>
          <a:xfrm>
            <a:off x="-1" y="0"/>
            <a:ext cx="9144001" cy="5152794"/>
          </a:xfrm>
          <a:prstGeom prst="rect">
            <a:avLst/>
          </a:prstGeom>
        </p:spPr>
      </p:pic>
    </p:spTree>
    <p:extLst>
      <p:ext uri="{BB962C8B-B14F-4D97-AF65-F5344CB8AC3E}">
        <p14:creationId xmlns:p14="http://schemas.microsoft.com/office/powerpoint/2010/main" val="6964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618836"/>
            <a:ext cx="8183909" cy="4524664"/>
          </a:xfrm>
        </p:spPr>
        <p:txBody>
          <a:bodyPr>
            <a:normAutofit fontScale="85000" lnSpcReduction="10000"/>
          </a:bodyPr>
          <a:lstStyle/>
          <a:p>
            <a:pPr marL="227013" indent="-227013" algn="l">
              <a:buFont typeface="Arial" panose="020B0604020202020204" pitchFamily="34" charset="0"/>
              <a:buChar char="•"/>
            </a:pPr>
            <a:r>
              <a:rPr lang="en-US" dirty="0">
                <a:latin typeface="Calibri" panose="020F0502020204030204" pitchFamily="34" charset="0"/>
              </a:rPr>
              <a:t>Gen 27:38-41  And Esau said unto his father, Hast thou but one blessing, my father? bless me, even me also, O my father. And Esau lifted up his voice, and wept. 39  And Isaac his father answered and said unto him, Behold, thy dwelling shall be the fatness of the earth, and of the dew of heaven from above; 40  And by thy sword shalt thou live, and shalt serve thy brother; and it shall come to pass when thou shalt have the dominion, that thou shalt break his yoke from off thy neck. 41  And Esau hated Jacob because of the blessing wherewith his father blessed him: and Esau said in his heart, The days of mourning for my father are at hand; then will I slay my brother Jacob. </a:t>
            </a:r>
          </a:p>
        </p:txBody>
      </p:sp>
    </p:spTree>
    <p:extLst>
      <p:ext uri="{BB962C8B-B14F-4D97-AF65-F5344CB8AC3E}">
        <p14:creationId xmlns:p14="http://schemas.microsoft.com/office/powerpoint/2010/main" val="335281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47720" y="529881"/>
            <a:ext cx="8239079" cy="2186523"/>
          </a:xfrm>
        </p:spPr>
        <p:txBody>
          <a:bodyPr/>
          <a:lstStyle/>
          <a:p>
            <a:r>
              <a:rPr lang="en-US" dirty="0">
                <a:solidFill>
                  <a:srgbClr val="4F384D"/>
                </a:solidFill>
                <a:latin typeface="Trajan Pro 3" panose="02020502050503020301" pitchFamily="18" charset="0"/>
              </a:rPr>
              <a:t>Bitterness comes when you will </a:t>
            </a:r>
          </a:p>
          <a:p>
            <a:r>
              <a:rPr lang="en-US" dirty="0">
                <a:solidFill>
                  <a:srgbClr val="4F384D"/>
                </a:solidFill>
                <a:latin typeface="Trajan Pro 3" panose="02020502050503020301" pitchFamily="18" charset="0"/>
              </a:rPr>
              <a:t>not </a:t>
            </a:r>
            <a:r>
              <a:rPr lang="en-US" u="sng" dirty="0">
                <a:solidFill>
                  <a:srgbClr val="4F384D"/>
                </a:solidFill>
                <a:latin typeface="Trajan Pro 3" panose="02020502050503020301" pitchFamily="18" charset="0"/>
              </a:rPr>
              <a:t>submit</a:t>
            </a:r>
            <a:r>
              <a:rPr lang="en-US" dirty="0">
                <a:solidFill>
                  <a:srgbClr val="4F384D"/>
                </a:solidFill>
                <a:latin typeface="Trajan Pro 3" panose="02020502050503020301" pitchFamily="18" charset="0"/>
              </a:rPr>
              <a:t> to God’s providence. </a:t>
            </a:r>
          </a:p>
        </p:txBody>
      </p:sp>
    </p:spTree>
    <p:extLst>
      <p:ext uri="{BB962C8B-B14F-4D97-AF65-F5344CB8AC3E}">
        <p14:creationId xmlns:p14="http://schemas.microsoft.com/office/powerpoint/2010/main" val="1110459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solidFill>
                <a:srgbClr val="4F384D"/>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8602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47720" y="529881"/>
            <a:ext cx="8239079" cy="3142349"/>
          </a:xfrm>
        </p:spPr>
        <p:txBody>
          <a:bodyPr/>
          <a:lstStyle/>
          <a:p>
            <a:r>
              <a:rPr lang="en-US" dirty="0">
                <a:solidFill>
                  <a:srgbClr val="4F384D"/>
                </a:solidFill>
                <a:latin typeface="Trajan Pro 3" panose="02020502050503020301" pitchFamily="18" charset="0"/>
              </a:rPr>
              <a:t>What does the peaceable fruit</a:t>
            </a:r>
          </a:p>
          <a:p>
            <a:r>
              <a:rPr lang="en-US" dirty="0">
                <a:solidFill>
                  <a:srgbClr val="4F384D"/>
                </a:solidFill>
                <a:latin typeface="Trajan Pro 3" panose="02020502050503020301" pitchFamily="18" charset="0"/>
              </a:rPr>
              <a:t>of righteousness look like?</a:t>
            </a:r>
          </a:p>
          <a:p>
            <a:endParaRPr lang="en-US" dirty="0">
              <a:solidFill>
                <a:srgbClr val="4F384D"/>
              </a:solidFill>
              <a:latin typeface="Trajan Pro 3" panose="02020502050503020301" pitchFamily="18" charset="0"/>
            </a:endParaRPr>
          </a:p>
        </p:txBody>
      </p:sp>
    </p:spTree>
    <p:extLst>
      <p:ext uri="{BB962C8B-B14F-4D97-AF65-F5344CB8AC3E}">
        <p14:creationId xmlns:p14="http://schemas.microsoft.com/office/powerpoint/2010/main" val="54425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907085"/>
            <a:ext cx="5034865" cy="4008729"/>
          </a:xfrm>
        </p:spPr>
        <p:txBody>
          <a:bodyPr>
            <a:normAutofit/>
          </a:bodyPr>
          <a:lstStyle/>
          <a:p>
            <a:pPr algn="l"/>
            <a:r>
              <a:rPr lang="en-US" dirty="0">
                <a:latin typeface="Myriad Pro" panose="020B0503030403020204" pitchFamily="34" charset="0"/>
              </a:rPr>
              <a:t>YOU ARE </a:t>
            </a:r>
            <a:r>
              <a:rPr lang="en-US" u="sng" dirty="0">
                <a:latin typeface="Myriad Pro" panose="020B0503030403020204" pitchFamily="34" charset="0"/>
              </a:rPr>
              <a:t>FOR</a:t>
            </a:r>
            <a:r>
              <a:rPr lang="en-US" dirty="0">
                <a:latin typeface="Myriad Pro" panose="020B0503030403020204" pitchFamily="34" charset="0"/>
              </a:rPr>
              <a:t> OTHERS THAT </a:t>
            </a:r>
            <a:r>
              <a:rPr lang="en-US" u="sng" dirty="0">
                <a:latin typeface="Myriad Pro" panose="020B0503030403020204" pitchFamily="34" charset="0"/>
              </a:rPr>
              <a:t>NEED</a:t>
            </a:r>
            <a:r>
              <a:rPr lang="en-US" dirty="0">
                <a:latin typeface="Myriad Pro" panose="020B0503030403020204" pitchFamily="34" charset="0"/>
              </a:rPr>
              <a:t> YOU.</a:t>
            </a:r>
          </a:p>
          <a:p>
            <a:pPr marL="457200" indent="-457200" algn="l">
              <a:buFont typeface="Wingdings" panose="05000000000000000000" pitchFamily="2" charset="2"/>
              <a:buChar char="§"/>
            </a:pPr>
            <a:r>
              <a:rPr lang="en-US" sz="2800" dirty="0">
                <a:latin typeface="Myriad Pro" panose="020B0503030403020204" pitchFamily="34" charset="0"/>
              </a:rPr>
              <a:t>God chastises His own. </a:t>
            </a:r>
          </a:p>
          <a:p>
            <a:pPr marL="457200" indent="-457200" algn="l">
              <a:buFont typeface="Wingdings" panose="05000000000000000000" pitchFamily="2" charset="2"/>
              <a:buChar char="§"/>
            </a:pPr>
            <a:r>
              <a:rPr lang="en-US" sz="2800" dirty="0">
                <a:latin typeface="Myriad Pro" panose="020B0503030403020204" pitchFamily="34" charset="0"/>
              </a:rPr>
              <a:t>You learn that yes, God cares for you, but that it’s not </a:t>
            </a:r>
            <a:r>
              <a:rPr lang="en-US" sz="2800" u="sng" dirty="0">
                <a:latin typeface="Myriad Pro" panose="020B0503030403020204" pitchFamily="34" charset="0"/>
              </a:rPr>
              <a:t>all about you.</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4" name="Picture 3"/>
          <p:cNvPicPr>
            <a:picLocks noChangeAspect="1"/>
          </p:cNvPicPr>
          <p:nvPr/>
        </p:nvPicPr>
        <p:blipFill>
          <a:blip r:embed="rId2"/>
          <a:stretch>
            <a:fillRect/>
          </a:stretch>
        </p:blipFill>
        <p:spPr>
          <a:xfrm>
            <a:off x="5846550" y="1043759"/>
            <a:ext cx="2511770" cy="4968671"/>
          </a:xfrm>
          <a:prstGeom prst="rect">
            <a:avLst/>
          </a:prstGeom>
        </p:spPr>
      </p:pic>
    </p:spTree>
    <p:extLst>
      <p:ext uri="{BB962C8B-B14F-4D97-AF65-F5344CB8AC3E}">
        <p14:creationId xmlns:p14="http://schemas.microsoft.com/office/powerpoint/2010/main" val="360409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18836"/>
            <a:ext cx="8281241" cy="4524664"/>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Isaiah 35:3-4 Strengthen ye the weak hands, and confirm the feeble knees. 4  Say to them that are of a fearful heart, Be strong, fear not: behold, your God will come with vengeance, even God with a recompence; he will come and save you.</a:t>
            </a:r>
          </a:p>
        </p:txBody>
      </p:sp>
    </p:spTree>
    <p:extLst>
      <p:ext uri="{BB962C8B-B14F-4D97-AF65-F5344CB8AC3E}">
        <p14:creationId xmlns:p14="http://schemas.microsoft.com/office/powerpoint/2010/main" val="1105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18836"/>
            <a:ext cx="8281241" cy="4524664"/>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Job 4:3-4 Behold, thou hast instructed many, and thou hast strengthened the weak hands. 4 Thy words have </a:t>
            </a:r>
            <a:r>
              <a:rPr lang="en-US" dirty="0" err="1">
                <a:latin typeface="Calibri" panose="020F0502020204030204" pitchFamily="34" charset="0"/>
              </a:rPr>
              <a:t>upholden</a:t>
            </a:r>
            <a:r>
              <a:rPr lang="en-US" dirty="0">
                <a:latin typeface="Calibri" panose="020F0502020204030204" pitchFamily="34" charset="0"/>
              </a:rPr>
              <a:t> him that was falling, and thou hast strengthened the feeble knees. </a:t>
            </a:r>
          </a:p>
          <a:p>
            <a:pPr marL="227013" indent="-227013" algn="l">
              <a:buFont typeface="Arial" panose="020B0604020202020204" pitchFamily="34" charset="0"/>
              <a:buChar char="•"/>
            </a:pPr>
            <a:r>
              <a:rPr lang="en-US" dirty="0">
                <a:latin typeface="Calibri" panose="020F0502020204030204" pitchFamily="34" charset="0"/>
              </a:rPr>
              <a:t>1 </a:t>
            </a:r>
            <a:r>
              <a:rPr lang="en-US" dirty="0" err="1">
                <a:latin typeface="Calibri" panose="020F0502020204030204" pitchFamily="34" charset="0"/>
              </a:rPr>
              <a:t>Thess</a:t>
            </a:r>
            <a:r>
              <a:rPr lang="en-US" dirty="0">
                <a:latin typeface="Calibri" panose="020F0502020204030204" pitchFamily="34" charset="0"/>
              </a:rPr>
              <a:t> 5:14 Now we exhort you, brethren, warn them that are unruly, comfort the feebleminded, support the weak, be patient toward all men. </a:t>
            </a:r>
          </a:p>
        </p:txBody>
      </p:sp>
    </p:spTree>
    <p:extLst>
      <p:ext uri="{BB962C8B-B14F-4D97-AF65-F5344CB8AC3E}">
        <p14:creationId xmlns:p14="http://schemas.microsoft.com/office/powerpoint/2010/main" val="201378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907085"/>
            <a:ext cx="5202645" cy="4008729"/>
          </a:xfrm>
        </p:spPr>
        <p:txBody>
          <a:bodyPr>
            <a:normAutofit/>
          </a:bodyPr>
          <a:lstStyle/>
          <a:p>
            <a:pPr algn="l"/>
            <a:r>
              <a:rPr lang="en-US" dirty="0">
                <a:latin typeface="Myriad Pro" panose="020B0503030403020204" pitchFamily="34" charset="0"/>
              </a:rPr>
              <a:t>YOU LIVE </a:t>
            </a:r>
            <a:r>
              <a:rPr lang="en-US" u="sng" dirty="0">
                <a:latin typeface="Myriad Pro" panose="020B0503030403020204" pitchFamily="34" charset="0"/>
              </a:rPr>
              <a:t>RIGHT</a:t>
            </a:r>
            <a:r>
              <a:rPr lang="en-US" dirty="0">
                <a:latin typeface="Myriad Pro" panose="020B0503030403020204" pitchFamily="34" charset="0"/>
              </a:rPr>
              <a:t> IN THE </a:t>
            </a:r>
            <a:r>
              <a:rPr lang="en-US" u="sng" dirty="0">
                <a:latin typeface="Myriad Pro" panose="020B0503030403020204" pitchFamily="34" charset="0"/>
              </a:rPr>
              <a:t>CIRCUMSTANCES</a:t>
            </a:r>
            <a:r>
              <a:rPr lang="en-US" dirty="0">
                <a:latin typeface="Myriad Pro" panose="020B0503030403020204" pitchFamily="34" charset="0"/>
              </a:rPr>
              <a:t> OF YOUR LIFE FOR OTHERS THAT NEED YOU!</a:t>
            </a:r>
          </a:p>
          <a:p>
            <a:pPr marL="457200" indent="-457200" algn="l">
              <a:buFont typeface="Wingdings" panose="05000000000000000000" pitchFamily="2" charset="2"/>
              <a:buChar char="§"/>
            </a:pPr>
            <a:r>
              <a:rPr lang="en-US" sz="2800" dirty="0">
                <a:latin typeface="Myriad Pro" panose="020B0503030403020204" pitchFamily="34" charset="0"/>
              </a:rPr>
              <a:t>When you live for Christ…</a:t>
            </a:r>
          </a:p>
          <a:p>
            <a:pPr marL="457200" indent="-457200" algn="l">
              <a:buFont typeface="Wingdings" panose="05000000000000000000" pitchFamily="2" charset="2"/>
              <a:buChar char="§"/>
            </a:pPr>
            <a:r>
              <a:rPr lang="en-US" sz="2800" dirty="0">
                <a:latin typeface="Myriad Pro" panose="020B0503030403020204" pitchFamily="34" charset="0"/>
              </a:rPr>
              <a:t>It encourages others to do the same.</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4" name="Picture 3"/>
          <p:cNvPicPr>
            <a:picLocks noChangeAspect="1"/>
          </p:cNvPicPr>
          <p:nvPr/>
        </p:nvPicPr>
        <p:blipFill>
          <a:blip r:embed="rId2"/>
          <a:stretch>
            <a:fillRect/>
          </a:stretch>
        </p:blipFill>
        <p:spPr>
          <a:xfrm>
            <a:off x="5696065" y="1532432"/>
            <a:ext cx="3204653" cy="2132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9545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18836"/>
            <a:ext cx="8281241" cy="4524664"/>
          </a:xfrm>
        </p:spPr>
        <p:txBody>
          <a:bodyPr>
            <a:normAutofit/>
          </a:bodyPr>
          <a:lstStyle/>
          <a:p>
            <a:pPr marL="227013" indent="-227013" algn="l">
              <a:buFont typeface="Arial" panose="020B0604020202020204" pitchFamily="34" charset="0"/>
              <a:buChar char="•"/>
            </a:pPr>
            <a:r>
              <a:rPr lang="en-US" dirty="0" err="1">
                <a:latin typeface="Calibri" panose="020F0502020204030204" pitchFamily="34" charset="0"/>
              </a:rPr>
              <a:t>Prov</a:t>
            </a:r>
            <a:r>
              <a:rPr lang="en-US" dirty="0">
                <a:latin typeface="Calibri" panose="020F0502020204030204" pitchFamily="34" charset="0"/>
              </a:rPr>
              <a:t> 4:26-27 Ponder the path of thy feet, and let all thy ways be established. 27  Turn not to the right hand nor to the left: remove thy foot from evil.</a:t>
            </a:r>
          </a:p>
        </p:txBody>
      </p:sp>
    </p:spTree>
    <p:extLst>
      <p:ext uri="{BB962C8B-B14F-4D97-AF65-F5344CB8AC3E}">
        <p14:creationId xmlns:p14="http://schemas.microsoft.com/office/powerpoint/2010/main" val="229520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18836"/>
            <a:ext cx="8281241" cy="4524664"/>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Gal 6:1-3 Brethren, if a man be overtaken in a fault, ye which are spiritual, restore such an one in the spirit of meekness; considering thyself, lest thou also be tempted. 2 Bear ye one another's burdens, and so fulfil the law of Christ. 3 For if a man think himself to be something, when he is nothing, he </a:t>
            </a:r>
            <a:r>
              <a:rPr lang="en-US" dirty="0" err="1">
                <a:latin typeface="Calibri" panose="020F0502020204030204" pitchFamily="34" charset="0"/>
              </a:rPr>
              <a:t>deceiveth</a:t>
            </a:r>
            <a:r>
              <a:rPr lang="en-US" dirty="0">
                <a:latin typeface="Calibri" panose="020F0502020204030204" pitchFamily="34" charset="0"/>
              </a:rPr>
              <a:t> himself. </a:t>
            </a:r>
          </a:p>
        </p:txBody>
      </p:sp>
    </p:spTree>
    <p:extLst>
      <p:ext uri="{BB962C8B-B14F-4D97-AF65-F5344CB8AC3E}">
        <p14:creationId xmlns:p14="http://schemas.microsoft.com/office/powerpoint/2010/main" val="264557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18836"/>
            <a:ext cx="8281241" cy="4524664"/>
          </a:xfrm>
        </p:spPr>
        <p:txBody>
          <a:bodyPr>
            <a:normAutofit fontScale="92500" lnSpcReduction="20000"/>
          </a:bodyPr>
          <a:lstStyle/>
          <a:p>
            <a:pPr marL="227013" indent="-227013" algn="l">
              <a:buFont typeface="Arial" panose="020B0604020202020204" pitchFamily="34" charset="0"/>
              <a:buChar char="•"/>
            </a:pPr>
            <a:r>
              <a:rPr lang="en-US" dirty="0">
                <a:latin typeface="Calibri" panose="020F0502020204030204" pitchFamily="34" charset="0"/>
              </a:rPr>
              <a:t>Jude 1:20-25  But ye, beloved, building up yourselves on your most holy faith, praying in the Holy Ghost, 21 Keep yourselves in the love of God, looking for the mercy of our Lord Jesus Christ unto eternal life. 22 And of some have compassion, making a difference: 23 And others save with fear, pulling them out of the fire; hating even the garment spotted by the flesh. 24 Now unto him that is able to keep you from falling, and to present you faultless before the presence of his glory with exceeding joy, 25 To the only wise God our Saviour, be glory and majesty, dominion and power, both now and ever. Amen.</a:t>
            </a:r>
          </a:p>
        </p:txBody>
      </p:sp>
    </p:spTree>
    <p:extLst>
      <p:ext uri="{BB962C8B-B14F-4D97-AF65-F5344CB8AC3E}">
        <p14:creationId xmlns:p14="http://schemas.microsoft.com/office/powerpoint/2010/main" val="16883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2482</TotalTime>
  <Words>1075</Words>
  <Application>Microsoft Office PowerPoint</Application>
  <PresentationFormat>On-screen Show (16:9)</PresentationFormat>
  <Paragraphs>28</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Georgia</vt:lpstr>
      <vt:lpstr>Myriad Pro</vt:lpstr>
      <vt:lpstr>Trajan Pro</vt:lpstr>
      <vt:lpstr>Trajan Pro 3</vt:lpstr>
      <vt:lpstr>Wingdings</vt:lpstr>
      <vt:lpstr>Default</vt:lpstr>
      <vt:lpstr>PowerPoint Presentation</vt:lpstr>
      <vt:lpstr>PowerPoint Presentation</vt:lpstr>
      <vt:lpstr>BY FAITH</vt:lpstr>
      <vt:lpstr>PowerPoint Presentation</vt:lpstr>
      <vt:lpstr>PowerPoint Presentation</vt:lpstr>
      <vt:lpstr>BY FAITH</vt:lpstr>
      <vt:lpstr>PowerPoint Presentation</vt:lpstr>
      <vt:lpstr>PowerPoint Presentation</vt:lpstr>
      <vt:lpstr>PowerPoint Presentation</vt:lpstr>
      <vt:lpstr>BY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Sam M.</cp:lastModifiedBy>
  <cp:revision>53</cp:revision>
  <dcterms:created xsi:type="dcterms:W3CDTF">2014-03-26T14:03:34Z</dcterms:created>
  <dcterms:modified xsi:type="dcterms:W3CDTF">2017-04-30T13:51:33Z</dcterms:modified>
</cp:coreProperties>
</file>